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7104063" cy="10234613"/>
  <p:defaultTextStyle>
    <a:defPPr>
      <a:defRPr lang="en-US"/>
    </a:defPPr>
    <a:lvl1pPr marL="0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67FBEA9-369F-4101-AE6B-AE82A3567402}">
          <p14:sldIdLst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VE" initials="F" lastIdx="1" clrIdx="0">
    <p:extLst/>
  </p:cmAuthor>
  <p:cmAuthor id="2" name="Laura Warin" initials="LW" lastIdx="12" clrIdx="1">
    <p:extLst/>
  </p:cmAuthor>
  <p:cmAuthor id="3" name="Ferrari Paolo" initials="FP" lastIdx="4" clrIdx="2">
    <p:extLst/>
  </p:cmAuthor>
  <p:cmAuthor id="4" name="E.V. (Eline) Nijhof" initials="E(N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152"/>
    <a:srgbClr val="F4ECDE"/>
    <a:srgbClr val="F3F7FA"/>
    <a:srgbClr val="1F7695"/>
    <a:srgbClr val="62C6F1"/>
    <a:srgbClr val="E6E6E6"/>
    <a:srgbClr val="F6AA39"/>
    <a:srgbClr val="EBE5DF"/>
    <a:srgbClr val="FAF8F7"/>
    <a:srgbClr val="EDA8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0" d="100"/>
          <a:sy n="220" d="100"/>
        </p:scale>
        <p:origin x="-72" y="49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423" y="0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r">
              <a:defRPr sz="1200"/>
            </a:lvl1pPr>
          </a:lstStyle>
          <a:p>
            <a:fld id="{ADA4ED21-1706-4D4D-88FC-77164330CC2A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58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3" tIns="47467" rIns="94933" bIns="474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4933" tIns="47467" rIns="94933" bIns="474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243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423" y="9721243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r">
              <a:defRPr sz="1200"/>
            </a:lvl1pPr>
          </a:lstStyle>
          <a:p>
            <a:fld id="{C049E39F-59F3-4C7F-8D13-0A9802B7D8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2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25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2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1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3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8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5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43351" y="598491"/>
            <a:ext cx="1223962" cy="12772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5" y="598491"/>
            <a:ext cx="3557587" cy="12772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2"/>
          </a:xfrm>
        </p:spPr>
        <p:txBody>
          <a:bodyPr anchor="t"/>
          <a:lstStyle>
            <a:lvl1pPr algn="l">
              <a:defRPr sz="378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7"/>
          </a:xfrm>
        </p:spPr>
        <p:txBody>
          <a:bodyPr anchor="b"/>
          <a:lstStyle>
            <a:lvl1pPr marL="0" indent="0">
              <a:buNone/>
              <a:defRPr sz="1891">
                <a:solidFill>
                  <a:schemeClr val="tx1">
                    <a:tint val="75000"/>
                  </a:schemeClr>
                </a:solidFill>
              </a:defRPr>
            </a:lvl1pPr>
            <a:lvl2pPr marL="432308" indent="0">
              <a:buNone/>
              <a:defRPr sz="1702">
                <a:solidFill>
                  <a:schemeClr val="tx1">
                    <a:tint val="75000"/>
                  </a:schemeClr>
                </a:solidFill>
              </a:defRPr>
            </a:lvl2pPr>
            <a:lvl3pPr marL="864615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3pPr>
            <a:lvl4pPr marL="129692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4pPr>
            <a:lvl5pPr marL="172923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5pPr>
            <a:lvl6pPr marL="2161538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6pPr>
            <a:lvl7pPr marL="2593845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7pPr>
            <a:lvl8pPr marL="302615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8pPr>
            <a:lvl9pPr marL="345846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464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6539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0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8"/>
            <a:ext cx="303014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8"/>
            <a:ext cx="303014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8"/>
            <a:ext cx="303133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8"/>
            <a:ext cx="303133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1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4" cy="1678517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6"/>
          </a:xfrm>
        </p:spPr>
        <p:txBody>
          <a:bodyPr/>
          <a:lstStyle>
            <a:lvl1pPr>
              <a:defRPr sz="3026"/>
            </a:lvl1pPr>
            <a:lvl2pPr>
              <a:defRPr sz="2648"/>
            </a:lvl2pPr>
            <a:lvl3pPr>
              <a:defRPr sz="2270"/>
            </a:lvl3pPr>
            <a:lvl4pPr>
              <a:defRPr sz="1891"/>
            </a:lvl4pPr>
            <a:lvl5pPr>
              <a:defRPr sz="1891"/>
            </a:lvl5pPr>
            <a:lvl6pPr>
              <a:defRPr sz="1891"/>
            </a:lvl6pPr>
            <a:lvl7pPr>
              <a:defRPr sz="1891"/>
            </a:lvl7pPr>
            <a:lvl8pPr>
              <a:defRPr sz="1891"/>
            </a:lvl8pPr>
            <a:lvl9pPr>
              <a:defRPr sz="1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4" cy="67759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026"/>
            </a:lvl1pPr>
            <a:lvl2pPr marL="432308" indent="0">
              <a:buNone/>
              <a:defRPr sz="2648"/>
            </a:lvl2pPr>
            <a:lvl3pPr marL="864615" indent="0">
              <a:buNone/>
              <a:defRPr sz="2270"/>
            </a:lvl3pPr>
            <a:lvl4pPr marL="1296923" indent="0">
              <a:buNone/>
              <a:defRPr sz="1891"/>
            </a:lvl4pPr>
            <a:lvl5pPr marL="1729230" indent="0">
              <a:buNone/>
              <a:defRPr sz="1891"/>
            </a:lvl5pPr>
            <a:lvl6pPr marL="2161538" indent="0">
              <a:buNone/>
              <a:defRPr sz="1891"/>
            </a:lvl6pPr>
            <a:lvl7pPr marL="2593845" indent="0">
              <a:buNone/>
              <a:defRPr sz="1891"/>
            </a:lvl7pPr>
            <a:lvl8pPr marL="3026153" indent="0">
              <a:buNone/>
              <a:defRPr sz="1891"/>
            </a:lvl8pPr>
            <a:lvl9pPr marL="3458460" indent="0">
              <a:buNone/>
              <a:defRPr sz="189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26" tIns="45713" rIns="91426" bIns="4571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l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6C66-4E6D-420D-85D2-FCF55048AC67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ct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2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4615" rtl="0" eaLnBrk="1" latinLnBrk="0" hangingPunct="1">
        <a:spcBef>
          <a:spcPct val="0"/>
        </a:spcBef>
        <a:buNone/>
        <a:defRPr sz="41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231" indent="-324231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26" kern="1200">
          <a:solidFill>
            <a:schemeClr val="tx1"/>
          </a:solidFill>
          <a:latin typeface="+mn-lt"/>
          <a:ea typeface="+mn-ea"/>
          <a:cs typeface="+mn-cs"/>
        </a:defRPr>
      </a:lvl1pPr>
      <a:lvl2pPr marL="702499" indent="-270192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48" kern="1200">
          <a:solidFill>
            <a:schemeClr val="tx1"/>
          </a:solidFill>
          <a:latin typeface="+mn-lt"/>
          <a:ea typeface="+mn-ea"/>
          <a:cs typeface="+mn-cs"/>
        </a:defRPr>
      </a:lvl2pPr>
      <a:lvl3pPr marL="108076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70" kern="1200">
          <a:solidFill>
            <a:schemeClr val="tx1"/>
          </a:solidFill>
          <a:latin typeface="+mn-lt"/>
          <a:ea typeface="+mn-ea"/>
          <a:cs typeface="+mn-cs"/>
        </a:defRPr>
      </a:lvl3pPr>
      <a:lvl4pPr marL="151307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4538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»"/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377691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0999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24230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67461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1pPr>
      <a:lvl2pPr marL="43230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2pPr>
      <a:lvl3pPr marL="86461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3pPr>
      <a:lvl4pPr marL="129692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4pPr>
      <a:lvl5pPr marL="172923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5pPr>
      <a:lvl6pPr marL="216153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6pPr>
      <a:lvl7pPr marL="259384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7pPr>
      <a:lvl8pPr marL="302615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8pPr>
      <a:lvl9pPr marL="345846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emf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0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29"/>
          <p:cNvSpPr/>
          <p:nvPr/>
        </p:nvSpPr>
        <p:spPr>
          <a:xfrm>
            <a:off x="206470" y="4046126"/>
            <a:ext cx="6710829" cy="5889104"/>
          </a:xfrm>
          <a:prstGeom prst="rect">
            <a:avLst/>
          </a:prstGeom>
          <a:ln>
            <a:solidFill>
              <a:srgbClr val="F4ECD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1179480" y="188967"/>
            <a:ext cx="0" cy="1359010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96752" y="200472"/>
            <a:ext cx="4526324" cy="984275"/>
          </a:xfrm>
          <a:prstGeom prst="rect">
            <a:avLst/>
          </a:prstGeom>
          <a:solidFill>
            <a:srgbClr val="11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Arrow: Down 3"/>
          <p:cNvSpPr/>
          <p:nvPr/>
        </p:nvSpPr>
        <p:spPr>
          <a:xfrm>
            <a:off x="2919449" y="878777"/>
            <a:ext cx="720080" cy="576064"/>
          </a:xfrm>
          <a:prstGeom prst="downArrow">
            <a:avLst/>
          </a:prstGeom>
          <a:solidFill>
            <a:srgbClr val="114152"/>
          </a:solidFill>
          <a:ln>
            <a:solidFill>
              <a:srgbClr val="11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92" y="89579"/>
            <a:ext cx="3227349" cy="228173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84400" y="330267"/>
            <a:ext cx="3877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Utovar i istovar svinja</a:t>
            </a:r>
            <a:endParaRPr lang="en-US" sz="2400" dirty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702" y="3032578"/>
            <a:ext cx="2786312" cy="6311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Farmer</a:t>
            </a:r>
            <a:r>
              <a:rPr lang="en-US" sz="13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 utovaru provjeri broj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težinu i sposobnost svinja za putovanje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 obavijesti prijevoznika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Provjera sposobnosti za putovanje treba biti napravljena u skladu s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3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‘</a:t>
            </a:r>
            <a:r>
              <a:rPr lang="en-US" sz="1300" i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Pra</a:t>
            </a:r>
            <a:r>
              <a:rPr lang="hr-HR" sz="1300" i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ktičnim</a:t>
            </a:r>
            <a:r>
              <a:rPr lang="hr-HR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vodičem za </a:t>
            </a:r>
            <a:r>
              <a:rPr lang="hr-HR" sz="1300" i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procjenu </a:t>
            </a:r>
            <a:r>
              <a:rPr lang="hr-HR" sz="1300" i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sposobnosti svinja </a:t>
            </a:r>
            <a:r>
              <a:rPr lang="hr-HR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prijevoz</a:t>
            </a:r>
            <a:r>
              <a:rPr lang="en-US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’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Prijevoznik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priprema pisani plan puta</a:t>
            </a:r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Vozač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‘</a:t>
            </a:r>
            <a:r>
              <a:rPr lang="hr-HR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Kontrolnu listu za prijevoz živih životinja</a:t>
            </a:r>
            <a:r>
              <a:rPr lang="en-US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Jesi li spreman</a:t>
            </a:r>
            <a:r>
              <a:rPr lang="en-US" sz="13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?’ </a:t>
            </a:r>
            <a:endParaRPr lang="en-US" sz="1300" i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Vozač</a:t>
            </a:r>
            <a:r>
              <a:rPr lang="en-US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pratitelj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poravnava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ramp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 kamiona s područjem za utovar, pri čemu izbjegava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razmake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Smanjuje nagib najviše koliko je moguće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(max</a:t>
            </a:r>
            <a:r>
              <a:rPr lang="en-US" sz="13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36%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ili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3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20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°)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Vozač</a:t>
            </a:r>
            <a:r>
              <a:rPr lang="en-US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pratitelj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postavlja piljevinu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ili drugu stelju na rampu i na pod vozila, ako je potrebno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 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skliska je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vlažna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nagnuta</a:t>
            </a:r>
            <a:r>
              <a:rPr lang="en-US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3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hr-HR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Utovar treba biti obavljen što je moguće mirnije i obzirno.</a:t>
            </a:r>
            <a:r>
              <a:rPr lang="en-US" sz="13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hr-HR" sz="13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hr-HR" sz="14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Sada si spreman za utovar</a:t>
            </a:r>
            <a:r>
              <a:rPr lang="en-US" sz="14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en-US" sz="1400" i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nl-BE" dirty="0"/>
          </a:p>
        </p:txBody>
      </p: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3338736" y="2972117"/>
            <a:ext cx="18256" cy="6517387"/>
          </a:xfrm>
          <a:prstGeom prst="line">
            <a:avLst/>
          </a:prstGeom>
          <a:ln w="19050">
            <a:solidFill>
              <a:srgbClr val="114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5747056" y="188967"/>
            <a:ext cx="0" cy="1004829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102090" y="3573447"/>
            <a:ext cx="4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BE" sz="2800" dirty="0"/>
          </a:p>
        </p:txBody>
      </p:sp>
      <p:sp>
        <p:nvSpPr>
          <p:cNvPr id="52" name="Oval 51"/>
          <p:cNvSpPr/>
          <p:nvPr/>
        </p:nvSpPr>
        <p:spPr>
          <a:xfrm>
            <a:off x="2862150" y="1526400"/>
            <a:ext cx="834678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0" name="TextBox 49"/>
          <p:cNvSpPr txBox="1"/>
          <p:nvPr/>
        </p:nvSpPr>
        <p:spPr>
          <a:xfrm flipH="1">
            <a:off x="2997749" y="1544118"/>
            <a:ext cx="1050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dirty="0" smtClean="0">
                <a:solidFill>
                  <a:schemeClr val="bg1"/>
                </a:solidFill>
              </a:rPr>
              <a:t>Stranica 1</a:t>
            </a:r>
            <a:endParaRPr lang="nl-BE" sz="105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021755"/>
              </p:ext>
            </p:extLst>
          </p:nvPr>
        </p:nvGraphicFramePr>
        <p:xfrm>
          <a:off x="3696828" y="3100924"/>
          <a:ext cx="2756508" cy="189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94441">
                  <a:extLst>
                    <a:ext uri="{9D8B030D-6E8A-4147-A177-3AD203B41FA5}">
                      <a16:colId xmlns:a16="http://schemas.microsoft.com/office/drawing/2014/main" xmlns="" val="2072897264"/>
                    </a:ext>
                  </a:extLst>
                </a:gridCol>
                <a:gridCol w="1362067">
                  <a:extLst>
                    <a:ext uri="{9D8B030D-6E8A-4147-A177-3AD203B41FA5}">
                      <a16:colId xmlns:a16="http://schemas.microsoft.com/office/drawing/2014/main" xmlns="" val="639986985"/>
                    </a:ext>
                  </a:extLst>
                </a:gridCol>
              </a:tblGrid>
              <a:tr h="271953">
                <a:tc gridSpan="2">
                  <a:txBody>
                    <a:bodyPr/>
                    <a:lstStyle/>
                    <a:p>
                      <a:r>
                        <a:rPr lang="hr-HR" sz="900" b="1" dirty="0" smtClean="0">
                          <a:solidFill>
                            <a:schemeClr val="tx1"/>
                          </a:solidFill>
                        </a:rPr>
                        <a:t>Preporučeni prostori po svinji</a:t>
                      </a:r>
                      <a:r>
                        <a:rPr lang="nl-BE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nl-BE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BE" sz="9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45">
                <a:tc>
                  <a:txBody>
                    <a:bodyPr/>
                    <a:lstStyle/>
                    <a:p>
                      <a:r>
                        <a:rPr lang="hr-HR" sz="900" b="0" dirty="0" smtClean="0">
                          <a:solidFill>
                            <a:schemeClr val="tx1"/>
                          </a:solidFill>
                        </a:rPr>
                        <a:t>prasad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(6 – 10 kg)</a:t>
                      </a:r>
                      <a:endParaRPr lang="nl-BE" sz="9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0,07 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m²/</a:t>
                      </a:r>
                      <a:r>
                        <a:rPr lang="hr-HR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prasetu</a:t>
                      </a:r>
                      <a:r>
                        <a:rPr lang="hr-HR" sz="900" b="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ili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14 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hr-HR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rasadi</a:t>
                      </a: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/m²</a:t>
                      </a:r>
                      <a:endParaRPr lang="nl-BE" sz="9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8703747"/>
                  </a:ext>
                </a:extLst>
              </a:tr>
              <a:tr h="406445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prasad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/>
                        <a:t>(25 – 30 kg)</a:t>
                      </a:r>
                      <a:endParaRPr lang="nl-B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</a:rPr>
                        <a:t>0,18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m²/p</a:t>
                      </a:r>
                      <a:r>
                        <a:rPr lang="hr-HR" sz="9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rasetu</a:t>
                      </a:r>
                      <a:r>
                        <a:rPr lang="hr-HR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 ili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</a:rPr>
                        <a:t>6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hr-HR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rasadi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</a:rPr>
                        <a:t>/m²</a:t>
                      </a:r>
                      <a:endParaRPr lang="nl-BE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7648573"/>
                  </a:ext>
                </a:extLst>
              </a:tr>
              <a:tr h="406445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tovljenici</a:t>
                      </a:r>
                      <a:endParaRPr lang="en-GB" sz="900" dirty="0"/>
                    </a:p>
                    <a:p>
                      <a:r>
                        <a:rPr lang="en-GB" sz="900" dirty="0"/>
                        <a:t>(110 – 120 kg)</a:t>
                      </a:r>
                      <a:endParaRPr lang="nl-B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kern="1200" dirty="0">
                          <a:effectLst/>
                        </a:rPr>
                        <a:t>0,5 </a:t>
                      </a:r>
                      <a:r>
                        <a:rPr lang="en-US" sz="900" kern="1200" dirty="0" smtClean="0">
                          <a:effectLst/>
                        </a:rPr>
                        <a:t>m²/</a:t>
                      </a:r>
                      <a:r>
                        <a:rPr lang="hr-HR" sz="900" kern="1200" dirty="0" smtClean="0">
                          <a:effectLst/>
                        </a:rPr>
                        <a:t>tovljeniku ili</a:t>
                      </a:r>
                      <a:r>
                        <a:rPr lang="en-US" sz="900" kern="1200" dirty="0" smtClean="0">
                          <a:effectLst/>
                        </a:rPr>
                        <a:t> </a:t>
                      </a:r>
                      <a:r>
                        <a:rPr lang="en-US" sz="900" kern="1200" dirty="0">
                          <a:effectLst/>
                        </a:rPr>
                        <a:t>2 </a:t>
                      </a:r>
                      <a:r>
                        <a:rPr lang="hr-HR" sz="900" kern="1200" dirty="0" smtClean="0">
                          <a:effectLst/>
                        </a:rPr>
                        <a:t>tovljenika</a:t>
                      </a:r>
                      <a:r>
                        <a:rPr lang="en-US" sz="900" kern="1200" dirty="0" smtClean="0">
                          <a:effectLst/>
                        </a:rPr>
                        <a:t>/m²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9322678"/>
                  </a:ext>
                </a:extLst>
              </a:tr>
              <a:tr h="406445"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svinje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/>
                        <a:t>(&gt; 120 kg)</a:t>
                      </a:r>
                      <a:endParaRPr lang="nl-BE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kern="1200" dirty="0">
                          <a:effectLst/>
                        </a:rPr>
                        <a:t>0,7 </a:t>
                      </a:r>
                      <a:r>
                        <a:rPr lang="en-US" sz="900" kern="1200" dirty="0" smtClean="0">
                          <a:effectLst/>
                        </a:rPr>
                        <a:t>m²/</a:t>
                      </a:r>
                      <a:r>
                        <a:rPr lang="hr-HR" sz="900" kern="1200" dirty="0" smtClean="0">
                          <a:effectLst/>
                        </a:rPr>
                        <a:t>svinji ili</a:t>
                      </a:r>
                      <a:r>
                        <a:rPr lang="en-US" sz="900" kern="1200" dirty="0" smtClean="0">
                          <a:effectLst/>
                        </a:rPr>
                        <a:t> </a:t>
                      </a:r>
                      <a:r>
                        <a:rPr lang="en-US" sz="900" kern="1200" dirty="0">
                          <a:effectLst/>
                        </a:rPr>
                        <a:t>1,4 </a:t>
                      </a:r>
                      <a:r>
                        <a:rPr lang="hr-HR" sz="900" kern="1200" dirty="0" smtClean="0">
                          <a:effectLst/>
                        </a:rPr>
                        <a:t>svinje</a:t>
                      </a:r>
                      <a:r>
                        <a:rPr lang="en-US" sz="900" kern="1200" dirty="0" smtClean="0">
                          <a:effectLst/>
                        </a:rPr>
                        <a:t>/m²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0029209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118" y="14025173"/>
            <a:ext cx="209727" cy="1422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44624" y="2071913"/>
            <a:ext cx="6737746" cy="374177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9" name="TextBox 38"/>
          <p:cNvSpPr txBox="1"/>
          <p:nvPr/>
        </p:nvSpPr>
        <p:spPr>
          <a:xfrm>
            <a:off x="639305" y="2103239"/>
            <a:ext cx="617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Priprema utovara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: ‘</a:t>
            </a:r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Što učiniti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?’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482089" y="1907807"/>
            <a:ext cx="499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000" b="1" dirty="0"/>
          </a:p>
        </p:txBody>
      </p:sp>
      <p:sp>
        <p:nvSpPr>
          <p:cNvPr id="42" name="Oval 41"/>
          <p:cNvSpPr/>
          <p:nvPr/>
        </p:nvSpPr>
        <p:spPr>
          <a:xfrm>
            <a:off x="40310" y="3054499"/>
            <a:ext cx="361406" cy="3486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7" name="Oval 46"/>
          <p:cNvSpPr/>
          <p:nvPr/>
        </p:nvSpPr>
        <p:spPr>
          <a:xfrm>
            <a:off x="12192" y="4693541"/>
            <a:ext cx="361406" cy="3486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8" name="Oval 47"/>
          <p:cNvSpPr/>
          <p:nvPr/>
        </p:nvSpPr>
        <p:spPr>
          <a:xfrm>
            <a:off x="95808" y="5346009"/>
            <a:ext cx="361406" cy="3486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8" name="Oval 57"/>
          <p:cNvSpPr/>
          <p:nvPr/>
        </p:nvSpPr>
        <p:spPr>
          <a:xfrm>
            <a:off x="60356" y="6051496"/>
            <a:ext cx="361406" cy="3486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3" name="Oval 62"/>
          <p:cNvSpPr/>
          <p:nvPr/>
        </p:nvSpPr>
        <p:spPr>
          <a:xfrm>
            <a:off x="25767" y="7081051"/>
            <a:ext cx="361406" cy="34863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4" name="Oval 63"/>
          <p:cNvSpPr/>
          <p:nvPr/>
        </p:nvSpPr>
        <p:spPr>
          <a:xfrm>
            <a:off x="12192" y="8085531"/>
            <a:ext cx="361406" cy="348639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6" name="TextBox 65"/>
          <p:cNvSpPr txBox="1"/>
          <p:nvPr/>
        </p:nvSpPr>
        <p:spPr>
          <a:xfrm flipH="1">
            <a:off x="81531" y="3082349"/>
            <a:ext cx="31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1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 flipH="1">
            <a:off x="71541" y="4662594"/>
            <a:ext cx="41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 flipH="1">
            <a:off x="47953" y="5381828"/>
            <a:ext cx="41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3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 flipH="1">
            <a:off x="40310" y="6123136"/>
            <a:ext cx="41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4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 flipH="1">
            <a:off x="28461" y="7053408"/>
            <a:ext cx="41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5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 flipH="1">
            <a:off x="71921" y="8121352"/>
            <a:ext cx="41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6</a:t>
            </a:r>
          </a:p>
        </p:txBody>
      </p:sp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475" y="8950495"/>
            <a:ext cx="938689" cy="702502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  <a:extLst/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9" t="4270" r="6383" b="2291"/>
          <a:stretch/>
        </p:blipFill>
        <p:spPr>
          <a:xfrm>
            <a:off x="5935505" y="314487"/>
            <a:ext cx="747804" cy="798952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3884223" y="1458256"/>
            <a:ext cx="2929378" cy="4154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05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Poveznica na sve vodiče i </a:t>
            </a:r>
            <a:r>
              <a:rPr lang="en-GB" sz="1050" i="1" dirty="0" err="1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informa</a:t>
            </a:r>
            <a:r>
              <a:rPr lang="hr-HR" sz="1050" i="1" dirty="0" err="1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cije</a:t>
            </a:r>
            <a:r>
              <a:rPr lang="hr-HR" sz="105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r"/>
            <a:r>
              <a:rPr lang="en-GB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www.animaltransportguides.eu</a:t>
            </a:r>
            <a:endParaRPr lang="nl-BE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97203" y="5042180"/>
            <a:ext cx="2756134" cy="4308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Sve svinje moraju moći </a:t>
            </a:r>
            <a:r>
              <a:rPr lang="hr-HR" sz="1100" b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istovremeno ležati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ili stajati.</a:t>
            </a:r>
            <a:endParaRPr lang="nl-BE" sz="1100" b="1" dirty="0">
              <a:solidFill>
                <a:schemeClr val="tx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624" y="2558979"/>
            <a:ext cx="6737746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Najdulje vrijeme prijevoza svinja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uključujući utovar/istovar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je 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24 </a:t>
            </a:r>
            <a:r>
              <a:rPr lang="hr-HR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sata</a:t>
            </a:r>
            <a:r>
              <a:rPr lang="en-GB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nl-BE" sz="11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7" name="6299358A-FAA3-46B6-ABBA-BF1AA66CADFD" descr="B1F6EC9B-29B1-4565-95FD-8E809B4CE094@ifi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1"/>
          <a:stretch>
            <a:fillRect/>
          </a:stretch>
        </p:blipFill>
        <p:spPr bwMode="auto">
          <a:xfrm>
            <a:off x="3429000" y="6658629"/>
            <a:ext cx="1152128" cy="102550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5B38D303-EC46-4769-8CCD-CE6DDD661198" descr="8D545382-19AD-4D22-89B2-18CA6161A3B3@ifi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42"/>
          <a:stretch>
            <a:fillRect/>
          </a:stretch>
        </p:blipFill>
        <p:spPr bwMode="auto">
          <a:xfrm>
            <a:off x="3429000" y="5601072"/>
            <a:ext cx="1152128" cy="97358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056" y="8022812"/>
            <a:ext cx="1918402" cy="12789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TextBox 9"/>
          <p:cNvSpPr txBox="1"/>
          <p:nvPr/>
        </p:nvSpPr>
        <p:spPr>
          <a:xfrm rot="16200000">
            <a:off x="6078373" y="9329251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©IFIP</a:t>
            </a:r>
            <a:endParaRPr lang="nl-BE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2715" y="7649003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©IFIP</a:t>
            </a:r>
            <a:endParaRPr lang="nl-BE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369827" y="7329264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©IFIP</a:t>
            </a:r>
            <a:endParaRPr lang="nl-BE" sz="8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BA81FD18-084E-494C-8750-8512BA53E1DE}"/>
              </a:ext>
            </a:extLst>
          </p:cNvPr>
          <p:cNvSpPr/>
          <p:nvPr/>
        </p:nvSpPr>
        <p:spPr>
          <a:xfrm>
            <a:off x="6179253" y="2974052"/>
            <a:ext cx="504056" cy="5232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05828503-8F03-4D39-B6B9-AD72360E889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48" y="3045682"/>
            <a:ext cx="388702" cy="38870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5" y="6058466"/>
            <a:ext cx="1895896" cy="130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2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176681" y="993559"/>
            <a:ext cx="6579710" cy="400268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Rectangle 29"/>
          <p:cNvSpPr/>
          <p:nvPr/>
        </p:nvSpPr>
        <p:spPr>
          <a:xfrm>
            <a:off x="176681" y="1463429"/>
            <a:ext cx="6581840" cy="6214716"/>
          </a:xfrm>
          <a:prstGeom prst="rect">
            <a:avLst/>
          </a:prstGeom>
          <a:ln>
            <a:solidFill>
              <a:srgbClr val="F4ECD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62" name="TextBox 61"/>
          <p:cNvSpPr txBox="1"/>
          <p:nvPr/>
        </p:nvSpPr>
        <p:spPr>
          <a:xfrm>
            <a:off x="323530" y="1030120"/>
            <a:ext cx="617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Utovar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560201" y="731822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79" name="Rectangle 78"/>
          <p:cNvSpPr/>
          <p:nvPr/>
        </p:nvSpPr>
        <p:spPr>
          <a:xfrm>
            <a:off x="191086" y="7736451"/>
            <a:ext cx="6565306" cy="288032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2" name="TextBox 81"/>
          <p:cNvSpPr txBox="1"/>
          <p:nvPr/>
        </p:nvSpPr>
        <p:spPr>
          <a:xfrm>
            <a:off x="234805" y="7728742"/>
            <a:ext cx="5841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Istovar</a:t>
            </a:r>
            <a:endParaRPr lang="en-US" sz="14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68291" y="8075099"/>
            <a:ext cx="6588100" cy="1363646"/>
          </a:xfrm>
          <a:prstGeom prst="rect">
            <a:avLst/>
          </a:prstGeom>
          <a:ln>
            <a:solidFill>
              <a:srgbClr val="F4ECD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15" name="Rectangle 114"/>
          <p:cNvSpPr/>
          <p:nvPr/>
        </p:nvSpPr>
        <p:spPr>
          <a:xfrm>
            <a:off x="2187797" y="7401988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83" name="Rectangle 82"/>
          <p:cNvSpPr/>
          <p:nvPr/>
        </p:nvSpPr>
        <p:spPr>
          <a:xfrm>
            <a:off x="191085" y="1554643"/>
            <a:ext cx="3224658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Dopustite svinjama da se do utovarne rampe kreću svojim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uobičajenim hodom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Svinje treba premještati u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grupama.</a:t>
            </a:r>
            <a:endParaRPr lang="en-US" sz="11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Buku treba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ograničiti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da bi se smanjio stres.</a:t>
            </a:r>
            <a:endParaRPr lang="en-US" sz="11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Osiguraj potrebnu površinu po životinji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Sve svinje tijekom prijevoza moraju moći istovremeno ležati ili stajati u svojem prirodnom položaju.</a:t>
            </a: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hodnik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 čvrstim zidovima 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zakrivljenim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1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Budi svjestan specifičnog </a:t>
            </a:r>
            <a:r>
              <a:rPr lang="hr-HR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vida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svinja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11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pogledaj sliku ispod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1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 ploču za odvajanje svinja ili </a:t>
            </a:r>
            <a:r>
              <a:rPr lang="en-US" sz="11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panel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pokretanje svinja te ih ohrabruj na kretanje korištenjem primjerice</a:t>
            </a:r>
            <a:r>
              <a:rPr lang="en-US" sz="11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</a:t>
            </a:r>
            <a:endParaRPr lang="en-US" sz="11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Arial" pitchFamily="34" charset="0"/>
              <a:buChar char="•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zvučnog signala </a:t>
            </a:r>
            <a:r>
              <a:rPr lang="en-US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zviždaljka</a:t>
            </a:r>
            <a:r>
              <a:rPr lang="en-US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en-US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Arial" pitchFamily="34" charset="0"/>
              <a:buChar char="•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plastičnog vesla ili </a:t>
            </a:r>
            <a:r>
              <a:rPr lang="hr-HR" sz="10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zveckalice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buka</a:t>
            </a:r>
            <a:r>
              <a:rPr lang="en-US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en-US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Arial" pitchFamily="34" charset="0"/>
              <a:buChar char="•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plastične zastave</a:t>
            </a:r>
            <a:endParaRPr lang="en-US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Arial" pitchFamily="34" charset="0"/>
              <a:buChar char="•"/>
            </a:pPr>
            <a:r>
              <a:rPr lang="hr-HR" sz="10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matadorskog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plašta</a:t>
            </a:r>
            <a:endParaRPr lang="en-US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Arial" pitchFamily="34" charset="0"/>
              <a:buChar char="•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plastičnih vrpci.</a:t>
            </a:r>
            <a:endParaRPr lang="en-US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5319" y="8056021"/>
            <a:ext cx="6367578" cy="1940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 slučaju </a:t>
            </a:r>
            <a:r>
              <a:rPr lang="hr-HR" sz="1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kašnjenja s istovarom,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osigura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 tijekom stajanja vozila 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dobro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prozračivanje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bočn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stranice se mogu otvoriti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umjetnu 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ventilaciju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ako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postoji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pokušaj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parkirati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kamion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u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sjeni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120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maksimalnu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širinu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hodnika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za </a:t>
            </a:r>
            <a:r>
              <a:rPr lang="en-US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istovar svinja.</a:t>
            </a:r>
            <a:endParaRPr lang="en-US" sz="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vi-VN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</a:t>
            </a:r>
            <a:r>
              <a:rPr lang="hr-HR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stovaruj</a:t>
            </a:r>
            <a:r>
              <a:rPr lang="vi-VN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svinje u serijama </a:t>
            </a:r>
            <a:r>
              <a:rPr lang="hr-HR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koje su </a:t>
            </a:r>
            <a:r>
              <a:rPr lang="vi-VN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prilagođene veličini o</a:t>
            </a:r>
            <a:r>
              <a:rPr lang="hr-HR" sz="1200" dirty="0" err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djeljka</a:t>
            </a:r>
            <a:r>
              <a:rPr lang="vi-VN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na mjestu dolaska</a:t>
            </a:r>
            <a:r>
              <a:rPr lang="hr-HR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Ako svinja </a:t>
            </a:r>
            <a:r>
              <a:rPr lang="hr-HR" sz="12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nije sposobna za putovanje </a:t>
            </a:r>
            <a:r>
              <a:rPr lang="hr-HR" sz="12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 dolasku u klaonicu, obavijesti odgovornu osobu u klaonici o tome, u svrhu zaštite dobrobiti životinje.</a:t>
            </a:r>
            <a:endParaRPr lang="en-US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12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Report </a:t>
            </a:r>
            <a:r>
              <a:rPr lang="en-US" sz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number of pigs injured or death at the end of the journey</a:t>
            </a:r>
          </a:p>
          <a:p>
            <a:endParaRPr lang="nl-B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/>
          <a:srcRect l="12736" t="34021" r="62283" b="43890"/>
          <a:stretch/>
        </p:blipFill>
        <p:spPr>
          <a:xfrm>
            <a:off x="386406" y="6515058"/>
            <a:ext cx="1242393" cy="1003231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40" name="Rectangle 39"/>
          <p:cNvSpPr/>
          <p:nvPr/>
        </p:nvSpPr>
        <p:spPr>
          <a:xfrm>
            <a:off x="3700284" y="2504728"/>
            <a:ext cx="2943045" cy="4658067"/>
          </a:xfrm>
          <a:prstGeom prst="rect">
            <a:avLst/>
          </a:prstGeom>
          <a:solidFill>
            <a:srgbClr val="114152"/>
          </a:solidFill>
          <a:ln>
            <a:solidFill>
              <a:srgbClr val="11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1" name="Rectangle 40"/>
          <p:cNvSpPr/>
          <p:nvPr/>
        </p:nvSpPr>
        <p:spPr>
          <a:xfrm>
            <a:off x="3802073" y="2549564"/>
            <a:ext cx="269575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1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Ako se svinje zaustave i odbiju se kretati</a:t>
            </a:r>
            <a:r>
              <a:rPr lang="en-US" sz="1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hr-HR" sz="1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slijedi ovu proceduru</a:t>
            </a:r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/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Dopusti svinjama da se smire te provjeri jesu li sposobne za prijevoz. Ako jesu, postupaj na odgovarajući način.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Provjeri postoje li bilo kakve teškoće te ih ukloni ako je moguće ili promijeni osvjetljenje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Nije moguće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?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Daj svinjama vremena da se prilagode i zaobiđu prepreku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Riješi problem prije sljedećeg utovara/istovara.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Koristi pasivne metode za kretanje životinja 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ploče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zastave i dr.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Svinje mogu biti utovarene/istovarene u skupinama uz vodstvo tako da slijede vođu.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Usmjeravaj kretanje životinja uz pomoć zviždaljke ili glasom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Nikada nemojte udara ili vući životinju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!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Spolno zrele krmače i neraste treba premještati odvojeno</a:t>
            </a:r>
            <a:r>
              <a:rPr lang="en-US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100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 </a:t>
            </a:r>
            <a:r>
              <a:rPr lang="hr-HR" sz="1000" dirty="0" smtClean="0">
                <a:solidFill>
                  <a:schemeClr val="bg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prevoziti u odvojenim odjeljcima.</a:t>
            </a:r>
            <a:endParaRPr lang="nl-BE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Connector 44"/>
          <p:cNvCxnSpPr>
            <a:cxnSpLocks/>
          </p:cNvCxnSpPr>
          <p:nvPr/>
        </p:nvCxnSpPr>
        <p:spPr>
          <a:xfrm>
            <a:off x="3500713" y="1562819"/>
            <a:ext cx="0" cy="4604549"/>
          </a:xfrm>
          <a:prstGeom prst="line">
            <a:avLst/>
          </a:prstGeom>
          <a:ln w="19050">
            <a:solidFill>
              <a:srgbClr val="114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0"/>
          <p:cNvSpPr txBox="1"/>
          <p:nvPr/>
        </p:nvSpPr>
        <p:spPr>
          <a:xfrm>
            <a:off x="0" y="9516884"/>
            <a:ext cx="6236043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5005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000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501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001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502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0028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45032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0036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000" b="1" dirty="0">
                <a:solidFill>
                  <a:schemeClr val="bg1"/>
                </a:solidFill>
              </a:rPr>
              <a:t>Zahvale</a:t>
            </a:r>
            <a:r>
              <a:rPr lang="hr-HR" sz="1000" dirty="0">
                <a:solidFill>
                  <a:schemeClr val="bg1"/>
                </a:solidFill>
              </a:rPr>
              <a:t>: Projekt Europske komisije (SANCO / 2015 / G3 / SI2.701422</a:t>
            </a:r>
            <a:r>
              <a:rPr lang="hr-HR" sz="1000" dirty="0" smtClean="0">
                <a:solidFill>
                  <a:schemeClr val="bg1"/>
                </a:solidFill>
              </a:rPr>
              <a:t>). Informativni letci </a:t>
            </a:r>
            <a:r>
              <a:rPr lang="hr-HR" sz="1000" dirty="0">
                <a:solidFill>
                  <a:schemeClr val="bg1"/>
                </a:solidFill>
              </a:rPr>
              <a:t>razvijeni </a:t>
            </a:r>
            <a:r>
              <a:rPr lang="hr-HR" sz="1000" dirty="0" smtClean="0">
                <a:solidFill>
                  <a:schemeClr val="bg1"/>
                </a:solidFill>
              </a:rPr>
              <a:t>su u </a:t>
            </a:r>
            <a:r>
              <a:rPr lang="hr-HR" sz="1000" dirty="0">
                <a:solidFill>
                  <a:schemeClr val="bg1"/>
                </a:solidFill>
              </a:rPr>
              <a:t>suradnji sa svim članovima konzorcija, članovima fokus grupe i dionicima.</a:t>
            </a:r>
            <a:endParaRPr lang="el-GR" sz="1000" dirty="0">
              <a:solidFill>
                <a:schemeClr val="bg1"/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32" name="Picture 3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43" y="9516883"/>
            <a:ext cx="659867" cy="389399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 rot="16200000">
            <a:off x="1528478" y="6616761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©IFIP</a:t>
            </a:r>
            <a:endParaRPr lang="nl-BE" sz="800" dirty="0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00" y="1585237"/>
            <a:ext cx="1197603" cy="798402"/>
          </a:xfrm>
          <a:prstGeom prst="rect">
            <a:avLst/>
          </a:prstGeom>
          <a:solidFill>
            <a:srgbClr val="FFFFFF"/>
          </a:solidFill>
          <a:ln>
            <a:solidFill>
              <a:schemeClr val="accent1"/>
            </a:solidFill>
          </a:ln>
          <a:extLst/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xmlns="" id="{C39BE265-9571-4FF3-A594-6AA94211A987}"/>
              </a:ext>
            </a:extLst>
          </p:cNvPr>
          <p:cNvSpPr/>
          <p:nvPr/>
        </p:nvSpPr>
        <p:spPr>
          <a:xfrm>
            <a:off x="3052709" y="355161"/>
            <a:ext cx="700145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90FC6AA-07C6-40EF-A584-C648CB69E1F2}"/>
              </a:ext>
            </a:extLst>
          </p:cNvPr>
          <p:cNvSpPr txBox="1"/>
          <p:nvPr/>
        </p:nvSpPr>
        <p:spPr>
          <a:xfrm flipH="1">
            <a:off x="3068925" y="362425"/>
            <a:ext cx="6936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900" b="1" dirty="0" smtClean="0">
                <a:solidFill>
                  <a:schemeClr val="bg1"/>
                </a:solidFill>
              </a:rPr>
              <a:t>Stranica</a:t>
            </a:r>
            <a:r>
              <a:rPr lang="en-GB" sz="900" b="1" dirty="0" smtClean="0">
                <a:solidFill>
                  <a:schemeClr val="bg1"/>
                </a:solidFill>
              </a:rPr>
              <a:t> </a:t>
            </a:r>
            <a:r>
              <a:rPr lang="en-GB" sz="900" b="1" dirty="0">
                <a:solidFill>
                  <a:schemeClr val="bg1"/>
                </a:solidFill>
              </a:rPr>
              <a:t>2</a:t>
            </a:r>
            <a:endParaRPr lang="nl-BE" sz="900" b="1" dirty="0">
              <a:solidFill>
                <a:schemeClr val="bg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48F221B2-1A9C-446A-8A1C-0C5AD6DD01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01" b="89958" l="1700" r="90000">
                        <a14:foregroundMark x1="13200" y1="71711" x2="13200" y2="71711"/>
                        <a14:foregroundMark x1="15400" y1="70438" x2="15400" y2="70438"/>
                        <a14:foregroundMark x1="18400" y1="71146" x2="18400" y2="71146"/>
                        <a14:foregroundMark x1="20400" y1="71004" x2="20400" y2="71004"/>
                        <a14:foregroundMark x1="24400" y1="70438" x2="24400" y2="70438"/>
                        <a14:foregroundMark x1="26900" y1="70438" x2="26900" y2="70438"/>
                        <a14:foregroundMark x1="30600" y1="70156" x2="30600" y2="70156"/>
                        <a14:foregroundMark x1="33200" y1="70014" x2="33200" y2="70014"/>
                        <a14:foregroundMark x1="35900" y1="70721" x2="35900" y2="70721"/>
                        <a14:foregroundMark x1="38800" y1="71146" x2="38800" y2="71146"/>
                        <a14:foregroundMark x1="42000" y1="71146" x2="42000" y2="71146"/>
                        <a14:foregroundMark x1="44700" y1="70721" x2="44700" y2="70721"/>
                        <a14:foregroundMark x1="48700" y1="70156" x2="48700" y2="70156"/>
                        <a14:foregroundMark x1="51000" y1="70156" x2="51000" y2="70156"/>
                        <a14:foregroundMark x1="53400" y1="70014" x2="53400" y2="70014"/>
                        <a14:foregroundMark x1="58100" y1="70580" x2="58100" y2="70580"/>
                        <a14:foregroundMark x1="60300" y1="70580" x2="60300" y2="70580"/>
                        <a14:foregroundMark x1="63200" y1="70721" x2="63200" y2="70721"/>
                        <a14:foregroundMark x1="64500" y1="70721" x2="64500" y2="70721"/>
                        <a14:foregroundMark x1="67700" y1="71287" x2="67700" y2="71287"/>
                        <a14:foregroundMark x1="70600" y1="70721" x2="70600" y2="707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7" y="-99741"/>
            <a:ext cx="1917532" cy="1355695"/>
          </a:xfrm>
          <a:prstGeom prst="rect">
            <a:avLst/>
          </a:prstGeom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9" y="5147811"/>
            <a:ext cx="2734489" cy="121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46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623</Words>
  <Application>Microsoft Office PowerPoint</Application>
  <PresentationFormat>A4 (210x297 mm)</PresentationFormat>
  <Paragraphs>84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Office Theme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Puck den Otter</dc:creator>
  <cp:lastModifiedBy>Branka Šošić</cp:lastModifiedBy>
  <cp:revision>315</cp:revision>
  <cp:lastPrinted>2018-07-30T07:18:51Z</cp:lastPrinted>
  <dcterms:created xsi:type="dcterms:W3CDTF">2016-09-12T08:48:31Z</dcterms:created>
  <dcterms:modified xsi:type="dcterms:W3CDTF">2018-09-04T12:07:51Z</dcterms:modified>
</cp:coreProperties>
</file>